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6" r:id="rId15"/>
    <p:sldId id="281" r:id="rId16"/>
    <p:sldId id="271" r:id="rId17"/>
    <p:sldId id="273" r:id="rId18"/>
    <p:sldId id="275" r:id="rId19"/>
    <p:sldId id="277" r:id="rId20"/>
    <p:sldId id="280" r:id="rId21"/>
    <p:sldId id="278" r:id="rId22"/>
    <p:sldId id="279" r:id="rId23"/>
    <p:sldId id="274" r:id="rId24"/>
    <p:sldId id="26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9" autoAdjust="0"/>
    <p:restoredTop sz="94660"/>
  </p:normalViewPr>
  <p:slideViewPr>
    <p:cSldViewPr snapToGrid="0">
      <p:cViewPr>
        <p:scale>
          <a:sx n="98" d="100"/>
          <a:sy n="98" d="100"/>
        </p:scale>
        <p:origin x="799" y="3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B64DBF-09F8-438C-90F2-20AB6CE44BC6}" type="datetimeFigureOut">
              <a:rPr lang="en-US" smtClean="0"/>
              <a:t>1/11/2020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5E7D83-E861-4597-BF30-589E9A309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65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9264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481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121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484728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765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45041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8731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683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66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63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406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523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452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16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258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66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778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F7CBAF1-36CF-465E-A877-B8F6BB408D12}" type="datetimeFigureOut">
              <a:rPr lang="en-US" smtClean="0"/>
              <a:t>1/10/2020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3F5C5EB-8862-48EA-A195-C948B311A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909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ruleof6ix.fieldofscience.com/2012/02/ethics-of-vaccination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s://www.who.int/news-room/fact-sheets/detail/measle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0F0A0-455D-4CC6-A0C1-4912EF8FE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272844"/>
            <a:ext cx="8001000" cy="2971801"/>
          </a:xfrm>
        </p:spPr>
        <p:txBody>
          <a:bodyPr/>
          <a:lstStyle/>
          <a:p>
            <a:r>
              <a:rPr lang="en-US" dirty="0"/>
              <a:t>To vax or not?</a:t>
            </a:r>
            <a:br>
              <a:rPr lang="en-US" dirty="0"/>
            </a:br>
            <a:r>
              <a:rPr lang="en-US" dirty="0"/>
              <a:t>A survey of global health indicators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348B74-A77F-4831-9070-A1D4D53F20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4980038"/>
            <a:ext cx="6400800" cy="1443063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Shuja Sajjad</a:t>
            </a:r>
          </a:p>
          <a:p>
            <a:r>
              <a:rPr lang="en-US" sz="2000" dirty="0">
                <a:solidFill>
                  <a:srgbClr val="FF0000"/>
                </a:solidFill>
              </a:rPr>
              <a:t>Kyaw Lynn</a:t>
            </a:r>
          </a:p>
          <a:p>
            <a:r>
              <a:rPr lang="en-US" sz="2000" dirty="0">
                <a:solidFill>
                  <a:srgbClr val="FF0000"/>
                </a:solidFill>
              </a:rPr>
              <a:t>Jose Ramses Sanchez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FFBFC4-CC2B-4B2C-8DA7-0EE583AC7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304139" y="2792387"/>
            <a:ext cx="4578144" cy="304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93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1071136"/>
          </a:xfrm>
        </p:spPr>
        <p:txBody>
          <a:bodyPr/>
          <a:lstStyle/>
          <a:p>
            <a:pPr algn="ctr"/>
            <a:r>
              <a:rPr lang="en-US" dirty="0"/>
              <a:t>Initial Data cleaning (USA)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3D65B3-6DAB-4706-8F02-785B9EB67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A4FE17-3F91-43F4-92F6-48778EF2D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5054"/>
            <a:ext cx="12192000" cy="472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72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1071136"/>
          </a:xfrm>
        </p:spPr>
        <p:txBody>
          <a:bodyPr/>
          <a:lstStyle/>
          <a:p>
            <a:pPr algn="ctr"/>
            <a:r>
              <a:rPr lang="en-US" dirty="0"/>
              <a:t>Initial Data cleaning (USA)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3D65B3-6DAB-4706-8F02-785B9EB67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1C06A5-CB79-46F8-8A60-89A15D468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0946"/>
            <a:ext cx="12192000" cy="592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59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1071136"/>
          </a:xfrm>
        </p:spPr>
        <p:txBody>
          <a:bodyPr/>
          <a:lstStyle/>
          <a:p>
            <a:pPr algn="ctr"/>
            <a:r>
              <a:rPr lang="en-US" dirty="0"/>
              <a:t>Initial Data cleaning (USA)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3D65B3-6DAB-4706-8F02-785B9EB67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6163D7-CB3B-45D3-BE0E-6820B2A18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5064"/>
            <a:ext cx="12192000" cy="474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000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1071136"/>
          </a:xfrm>
        </p:spPr>
        <p:txBody>
          <a:bodyPr/>
          <a:lstStyle/>
          <a:p>
            <a:pPr algn="ctr"/>
            <a:r>
              <a:rPr lang="en-US" dirty="0"/>
              <a:t>Initial Data cleaning (USA)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FCE0947-7431-4DDD-9FA9-57E1DBC649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597" y="1031487"/>
            <a:ext cx="7317990" cy="4878660"/>
          </a:xfrm>
        </p:spPr>
      </p:pic>
    </p:spTree>
    <p:extLst>
      <p:ext uri="{BB962C8B-B14F-4D97-AF65-F5344CB8AC3E}">
        <p14:creationId xmlns:p14="http://schemas.microsoft.com/office/powerpoint/2010/main" val="3155581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E186C-9B53-4FB0-8D9E-92370D0B3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9943" y="99948"/>
            <a:ext cx="8534400" cy="1171704"/>
          </a:xfrm>
        </p:spPr>
        <p:txBody>
          <a:bodyPr/>
          <a:lstStyle/>
          <a:p>
            <a:pPr algn="ctr"/>
            <a:r>
              <a:rPr lang="en-US" dirty="0"/>
              <a:t>Data analysis</a:t>
            </a: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0CA91722-704B-4A59-8E98-F0FBBC5695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375" y="1567240"/>
            <a:ext cx="8709250" cy="3723520"/>
          </a:xfrm>
        </p:spPr>
      </p:pic>
    </p:spTree>
    <p:extLst>
      <p:ext uri="{BB962C8B-B14F-4D97-AF65-F5344CB8AC3E}">
        <p14:creationId xmlns:p14="http://schemas.microsoft.com/office/powerpoint/2010/main" val="3312344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482" y="-39030"/>
            <a:ext cx="9363036" cy="107113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Data Analysis</a:t>
            </a:r>
            <a:br>
              <a:rPr lang="en-US" dirty="0"/>
            </a:br>
            <a:r>
              <a:rPr lang="en-US" dirty="0"/>
              <a:t>Immunization rates vs infant mortality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FCE0947-7431-4DDD-9FA9-57E1DBC649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700" y="914399"/>
            <a:ext cx="5422107" cy="36147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1C5177-8F14-4710-B33B-832114FD7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1869" y="4628879"/>
            <a:ext cx="6506654" cy="21202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2F154A-81AB-4600-AB74-AD5DFEFC16C5}"/>
              </a:ext>
            </a:extLst>
          </p:cNvPr>
          <p:cNvSpPr txBox="1"/>
          <p:nvPr/>
        </p:nvSpPr>
        <p:spPr>
          <a:xfrm>
            <a:off x="9188522" y="6319637"/>
            <a:ext cx="3003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*Note negative r value*</a:t>
            </a:r>
          </a:p>
        </p:txBody>
      </p:sp>
    </p:spTree>
    <p:extLst>
      <p:ext uri="{BB962C8B-B14F-4D97-AF65-F5344CB8AC3E}">
        <p14:creationId xmlns:p14="http://schemas.microsoft.com/office/powerpoint/2010/main" val="2465653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107113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Data analysis</a:t>
            </a:r>
            <a:br>
              <a:rPr lang="en-US" dirty="0"/>
            </a:br>
            <a:r>
              <a:rPr lang="en-US" dirty="0"/>
              <a:t>GNP and immunization rates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A21AC-E059-47CE-842A-D416947F1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B9FB99-9C94-4725-BF11-90952E65C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38" y="973460"/>
            <a:ext cx="6953360" cy="37984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B31054-49A9-4EAF-8660-95D8A83AF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944" y="973460"/>
            <a:ext cx="4569884" cy="46350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661C92-2D73-4A88-9532-AF19F2A0EE7C}"/>
              </a:ext>
            </a:extLst>
          </p:cNvPr>
          <p:cNvSpPr txBox="1"/>
          <p:nvPr/>
        </p:nvSpPr>
        <p:spPr>
          <a:xfrm>
            <a:off x="7569629" y="5754029"/>
            <a:ext cx="4454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axis – GNP (in millions of $)</a:t>
            </a:r>
          </a:p>
          <a:p>
            <a:r>
              <a:rPr lang="en-US" dirty="0"/>
              <a:t>Y axis – Measles Immunization Rate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6B9156-D282-4324-9425-BAF1A1778739}"/>
              </a:ext>
            </a:extLst>
          </p:cNvPr>
          <p:cNvSpPr txBox="1"/>
          <p:nvPr/>
        </p:nvSpPr>
        <p:spPr>
          <a:xfrm>
            <a:off x="150541" y="5014944"/>
            <a:ext cx="4457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*Note positive r value*</a:t>
            </a:r>
          </a:p>
        </p:txBody>
      </p:sp>
    </p:spTree>
    <p:extLst>
      <p:ext uri="{BB962C8B-B14F-4D97-AF65-F5344CB8AC3E}">
        <p14:creationId xmlns:p14="http://schemas.microsoft.com/office/powerpoint/2010/main" val="18255178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89147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Immunization and infant mortality correlation</a:t>
            </a:r>
          </a:p>
        </p:txBody>
      </p: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6ED20A0A-F5C5-4B25-A34E-A37B0DE07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98" y="891479"/>
            <a:ext cx="4257907" cy="2838604"/>
          </a:xfr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EFE33B4-A405-4B67-9D14-EF25AEEC96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424" y="891479"/>
            <a:ext cx="4257907" cy="283860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B37FC4C-E8DA-4855-9D78-CD43229D1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98" y="3931151"/>
            <a:ext cx="4257906" cy="283860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0AC566A-DE71-46DE-9B9B-A6C3B67EDE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424" y="3931151"/>
            <a:ext cx="4257906" cy="283860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90DE152-27A3-4A8B-8B10-BC45AD1BB2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7704" y="5091361"/>
            <a:ext cx="750991" cy="518184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6B33848-6C84-4593-86CE-79E68C9FBD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99330" y="5078565"/>
            <a:ext cx="804767" cy="53098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C2B139F-8078-453B-A404-B0F4365EF5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00285" y="2083729"/>
            <a:ext cx="748410" cy="49894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40374923-AAFC-4938-9BE8-F987A7FA0FE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799330" y="2083729"/>
            <a:ext cx="865381" cy="53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189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A21AC-E059-47CE-842A-D416947F1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B31054-49A9-4EAF-8660-95D8A83AF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856" y="1111462"/>
            <a:ext cx="4569884" cy="46350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661C92-2D73-4A88-9532-AF19F2A0EE7C}"/>
              </a:ext>
            </a:extLst>
          </p:cNvPr>
          <p:cNvSpPr txBox="1"/>
          <p:nvPr/>
        </p:nvSpPr>
        <p:spPr>
          <a:xfrm>
            <a:off x="4547648" y="6172200"/>
            <a:ext cx="4454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axis – GNP ($)</a:t>
            </a:r>
          </a:p>
          <a:p>
            <a:r>
              <a:rPr lang="en-US" dirty="0"/>
              <a:t>Y axis – Measles Immunization Rate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CC8EFB-74B4-4CCD-9183-2B8C74C8E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8964" y="5752112"/>
            <a:ext cx="895350" cy="666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021BFA-E317-4480-A1A6-ED9C7A268FE9}"/>
              </a:ext>
            </a:extLst>
          </p:cNvPr>
          <p:cNvSpPr txBox="1"/>
          <p:nvPr/>
        </p:nvSpPr>
        <p:spPr>
          <a:xfrm>
            <a:off x="1806498" y="819040"/>
            <a:ext cx="1661532" cy="37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1886F7-E911-45C0-AF45-041C712B4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3892" y="1105887"/>
            <a:ext cx="4799312" cy="46694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A40196-AD88-45EE-B740-B95892B90FEF}"/>
              </a:ext>
            </a:extLst>
          </p:cNvPr>
          <p:cNvSpPr txBox="1"/>
          <p:nvPr/>
        </p:nvSpPr>
        <p:spPr>
          <a:xfrm>
            <a:off x="8603166" y="825190"/>
            <a:ext cx="1405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Germany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06226D-858B-446F-A4E1-315C744292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4881" y="5775347"/>
            <a:ext cx="1038225" cy="64351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2162C03A-B403-4BDD-B760-3A8633C57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107113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gnp</a:t>
            </a:r>
            <a:r>
              <a:rPr lang="en-US" dirty="0"/>
              <a:t> and Immunization rate correlation</a:t>
            </a:r>
          </a:p>
        </p:txBody>
      </p:sp>
    </p:spTree>
    <p:extLst>
      <p:ext uri="{BB962C8B-B14F-4D97-AF65-F5344CB8AC3E}">
        <p14:creationId xmlns:p14="http://schemas.microsoft.com/office/powerpoint/2010/main" val="3752536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107113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gnp</a:t>
            </a:r>
            <a:r>
              <a:rPr lang="en-US" dirty="0"/>
              <a:t> and Immunization rate correlation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A21AC-E059-47CE-842A-D416947F1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661C92-2D73-4A88-9532-AF19F2A0EE7C}"/>
              </a:ext>
            </a:extLst>
          </p:cNvPr>
          <p:cNvSpPr txBox="1"/>
          <p:nvPr/>
        </p:nvSpPr>
        <p:spPr>
          <a:xfrm>
            <a:off x="4547648" y="6172200"/>
            <a:ext cx="4454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axis – GNP ($)</a:t>
            </a:r>
          </a:p>
          <a:p>
            <a:r>
              <a:rPr lang="en-US" dirty="0"/>
              <a:t>Y axis – Measles Immunization Rate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21BFA-E317-4480-A1A6-ED9C7A268FE9}"/>
              </a:ext>
            </a:extLst>
          </p:cNvPr>
          <p:cNvSpPr txBox="1"/>
          <p:nvPr/>
        </p:nvSpPr>
        <p:spPr>
          <a:xfrm>
            <a:off x="1806498" y="819040"/>
            <a:ext cx="1661532" cy="37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Brazil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A40196-AD88-45EE-B740-B95892B90FEF}"/>
              </a:ext>
            </a:extLst>
          </p:cNvPr>
          <p:cNvSpPr txBox="1"/>
          <p:nvPr/>
        </p:nvSpPr>
        <p:spPr>
          <a:xfrm>
            <a:off x="8603166" y="825190"/>
            <a:ext cx="1405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China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A6183D-7EBA-4D91-ADD1-6C9CB474D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431" y="1133475"/>
            <a:ext cx="4727003" cy="45910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351ADD-E92C-4C88-977A-F094F9535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1026" y="5738921"/>
            <a:ext cx="752475" cy="6000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E3EF40-7265-4819-9AEE-39A740AE61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9171" y="1106933"/>
            <a:ext cx="4639497" cy="465001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305D16A-0A0A-46F2-8FC1-C936FE095B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4749" y="5757971"/>
            <a:ext cx="847725" cy="58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136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265EC-79FA-478F-83C9-2F64A8165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073" y="54414"/>
            <a:ext cx="8534400" cy="1083321"/>
          </a:xfrm>
        </p:spPr>
        <p:txBody>
          <a:bodyPr/>
          <a:lstStyle/>
          <a:p>
            <a:pPr algn="ctr"/>
            <a:r>
              <a:rPr lang="en-US" dirty="0"/>
              <a:t>The current debate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7821CF-C4A3-4253-BF47-87159BB823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90" y="2743063"/>
            <a:ext cx="6858000" cy="3857625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4DB35F-295F-4FFB-AECC-E8F1DCB284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273" y="1108177"/>
            <a:ext cx="6068005" cy="364080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AD7727-47DE-4C37-93EC-CF102E0E5B7C}"/>
              </a:ext>
            </a:extLst>
          </p:cNvPr>
          <p:cNvSpPr txBox="1"/>
          <p:nvPr/>
        </p:nvSpPr>
        <p:spPr>
          <a:xfrm>
            <a:off x="1622322" y="1755733"/>
            <a:ext cx="254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Ideology vs Science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ED8ABC-338C-459F-B2E4-FB481D86703A}"/>
              </a:ext>
            </a:extLst>
          </p:cNvPr>
          <p:cNvSpPr txBox="1"/>
          <p:nvPr/>
        </p:nvSpPr>
        <p:spPr>
          <a:xfrm>
            <a:off x="8667135" y="5525730"/>
            <a:ext cx="1991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Implications?</a:t>
            </a:r>
          </a:p>
        </p:txBody>
      </p:sp>
    </p:spTree>
    <p:extLst>
      <p:ext uri="{BB962C8B-B14F-4D97-AF65-F5344CB8AC3E}">
        <p14:creationId xmlns:p14="http://schemas.microsoft.com/office/powerpoint/2010/main" val="26237502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17121-61F4-4635-BFE5-BCEFDA85D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7641" y="55756"/>
            <a:ext cx="8563822" cy="1299109"/>
          </a:xfrm>
        </p:spPr>
        <p:txBody>
          <a:bodyPr/>
          <a:lstStyle/>
          <a:p>
            <a:pPr algn="ctr"/>
            <a:r>
              <a:rPr lang="en-US" dirty="0"/>
              <a:t>Conclusions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742D0A-38E8-4CC1-B20C-0E2CF8553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904" y="1256486"/>
            <a:ext cx="6782729" cy="38528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822D04-2121-4828-863F-A1DC9E93E12E}"/>
              </a:ext>
            </a:extLst>
          </p:cNvPr>
          <p:cNvSpPr txBox="1"/>
          <p:nvPr/>
        </p:nvSpPr>
        <p:spPr>
          <a:xfrm>
            <a:off x="3624146" y="5514278"/>
            <a:ext cx="4945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But.....</a:t>
            </a:r>
          </a:p>
        </p:txBody>
      </p:sp>
    </p:spTree>
    <p:extLst>
      <p:ext uri="{BB962C8B-B14F-4D97-AF65-F5344CB8AC3E}">
        <p14:creationId xmlns:p14="http://schemas.microsoft.com/office/powerpoint/2010/main" val="27737156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107113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Conclusions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A21AC-E059-47CE-842A-D416947F1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A81F615-1097-422F-B2C5-0765D5DD5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00" y="1148557"/>
            <a:ext cx="8510637" cy="4544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E2834D-3C2B-4E4B-8B4D-4E526149F621}"/>
              </a:ext>
            </a:extLst>
          </p:cNvPr>
          <p:cNvSpPr txBox="1"/>
          <p:nvPr/>
        </p:nvSpPr>
        <p:spPr>
          <a:xfrm>
            <a:off x="8613659" y="1698367"/>
            <a:ext cx="362972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All four of the countries analyzed had </a:t>
            </a:r>
            <a:r>
              <a:rPr lang="en-US" sz="2800" i="1" dirty="0"/>
              <a:t>negative</a:t>
            </a:r>
            <a:r>
              <a:rPr lang="en-US" sz="2800" dirty="0"/>
              <a:t> r values, indicating that while </a:t>
            </a:r>
            <a:r>
              <a:rPr lang="en-US" sz="2800" i="1" u="sng" dirty="0"/>
              <a:t>immunization rates increased, infant mortality rates decreased.</a:t>
            </a:r>
          </a:p>
        </p:txBody>
      </p:sp>
    </p:spTree>
    <p:extLst>
      <p:ext uri="{BB962C8B-B14F-4D97-AF65-F5344CB8AC3E}">
        <p14:creationId xmlns:p14="http://schemas.microsoft.com/office/powerpoint/2010/main" val="1225296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C63FB41-D940-495E-9A92-24B1656EB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66" y="593276"/>
            <a:ext cx="6021476" cy="31535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C13EC9-53A8-45B1-A577-E744C4D15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66" y="3746810"/>
            <a:ext cx="6021476" cy="3123789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104F1FAE-A4AA-41EC-82AA-ACE878931169}"/>
              </a:ext>
            </a:extLst>
          </p:cNvPr>
          <p:cNvSpPr txBox="1">
            <a:spLocks/>
          </p:cNvSpPr>
          <p:nvPr/>
        </p:nvSpPr>
        <p:spPr>
          <a:xfrm>
            <a:off x="2271878" y="74341"/>
            <a:ext cx="7789127" cy="57800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err="1"/>
              <a:t>gnp</a:t>
            </a:r>
            <a:r>
              <a:rPr lang="en-US" dirty="0"/>
              <a:t> and Immunization rate correlation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2E4A59-2078-44D0-A7D5-6A8D6FABF58E}"/>
              </a:ext>
            </a:extLst>
          </p:cNvPr>
          <p:cNvSpPr txBox="1"/>
          <p:nvPr/>
        </p:nvSpPr>
        <p:spPr>
          <a:xfrm>
            <a:off x="6715639" y="831215"/>
            <a:ext cx="53778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All four of the countries analyzed had </a:t>
            </a:r>
            <a:r>
              <a:rPr lang="en-US" sz="2800" i="1" dirty="0"/>
              <a:t>positive</a:t>
            </a:r>
            <a:r>
              <a:rPr lang="en-US" sz="2800" dirty="0"/>
              <a:t> r values, indicating that while </a:t>
            </a:r>
            <a:r>
              <a:rPr lang="en-US" sz="2800" i="1" u="sng" dirty="0"/>
              <a:t>GNP rates increased, immunization rates also increased.</a:t>
            </a:r>
          </a:p>
        </p:txBody>
      </p:sp>
    </p:spTree>
    <p:extLst>
      <p:ext uri="{BB962C8B-B14F-4D97-AF65-F5344CB8AC3E}">
        <p14:creationId xmlns:p14="http://schemas.microsoft.com/office/powerpoint/2010/main" val="11252517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0"/>
            <a:ext cx="8534400" cy="1071136"/>
          </a:xfrm>
        </p:spPr>
        <p:txBody>
          <a:bodyPr/>
          <a:lstStyle/>
          <a:p>
            <a:pPr algn="ctr"/>
            <a:r>
              <a:rPr lang="en-US" dirty="0"/>
              <a:t>Makes sense – right?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87848F3-D51A-4081-894E-B5726435E50A}"/>
              </a:ext>
            </a:extLst>
          </p:cNvPr>
          <p:cNvSpPr txBox="1">
            <a:spLocks/>
          </p:cNvSpPr>
          <p:nvPr/>
        </p:nvSpPr>
        <p:spPr>
          <a:xfrm>
            <a:off x="1828800" y="1399478"/>
            <a:ext cx="8534400" cy="294082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↑ Immunization rates</a:t>
            </a:r>
          </a:p>
          <a:p>
            <a:pPr algn="ctr"/>
            <a:r>
              <a:rPr lang="en-US" dirty="0"/>
              <a:t>↓ Infant mortality rates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↑ economic robustness (GNP)</a:t>
            </a:r>
          </a:p>
          <a:p>
            <a:pPr algn="ctr"/>
            <a:r>
              <a:rPr lang="en-US" dirty="0"/>
              <a:t>↑ Immunization rates</a:t>
            </a:r>
          </a:p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35FC94-26FC-4BB0-AFDC-0CE18FC524D4}"/>
              </a:ext>
            </a:extLst>
          </p:cNvPr>
          <p:cNvSpPr txBox="1"/>
          <p:nvPr/>
        </p:nvSpPr>
        <p:spPr>
          <a:xfrm>
            <a:off x="930198" y="4878658"/>
            <a:ext cx="10331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**BUT further analysis required to firmly establish causes and factors**</a:t>
            </a:r>
          </a:p>
        </p:txBody>
      </p:sp>
    </p:spTree>
    <p:extLst>
      <p:ext uri="{BB962C8B-B14F-4D97-AF65-F5344CB8AC3E}">
        <p14:creationId xmlns:p14="http://schemas.microsoft.com/office/powerpoint/2010/main" val="42712482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C18DC-B480-4CBB-B736-86B05CFDC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5446" y="272171"/>
            <a:ext cx="3246593" cy="1507067"/>
          </a:xfrm>
        </p:spPr>
        <p:txBody>
          <a:bodyPr/>
          <a:lstStyle/>
          <a:p>
            <a:r>
              <a:rPr lang="en-US" dirty="0"/>
              <a:t>Questions?</a:t>
            </a:r>
            <a:br>
              <a:rPr lang="en-US" dirty="0"/>
            </a:br>
            <a:r>
              <a:rPr lang="en-US" dirty="0"/>
              <a:t>Comments?</a:t>
            </a:r>
          </a:p>
        </p:txBody>
      </p:sp>
      <p:pic>
        <p:nvPicPr>
          <p:cNvPr id="2050" name="Picture 2" descr="https://www.smchealth.org/sites/main/files/imagecache/thumbnail/main-images/vaccine_istock_000015676356small.jpg?1578406232">
            <a:extLst>
              <a:ext uri="{FF2B5EF4-FFF2-40B4-BE49-F238E27FC236}">
                <a16:creationId xmlns:a16="http://schemas.microsoft.com/office/drawing/2014/main" id="{52204462-9018-4872-8F91-23DBC2922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4893" y="1923038"/>
            <a:ext cx="6082990" cy="404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3380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6FCB1-BBB0-4483-95D0-3F17F78EB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89810"/>
            <a:ext cx="8534400" cy="1068898"/>
          </a:xfrm>
        </p:spPr>
        <p:txBody>
          <a:bodyPr/>
          <a:lstStyle/>
          <a:p>
            <a:pPr algn="ctr"/>
            <a:r>
              <a:rPr lang="en-US" dirty="0"/>
              <a:t>The data hunt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4E0624-99FA-44F6-861B-A7B585CE3B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09" y="1158708"/>
            <a:ext cx="7602384" cy="536876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F5B3EF-6E7C-4A23-949B-F8BCC1C84B33}"/>
              </a:ext>
            </a:extLst>
          </p:cNvPr>
          <p:cNvSpPr txBox="1"/>
          <p:nvPr/>
        </p:nvSpPr>
        <p:spPr>
          <a:xfrm>
            <a:off x="8431162" y="2054942"/>
            <a:ext cx="36281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∙ Sourced from the World Bank</a:t>
            </a:r>
          </a:p>
          <a:p>
            <a:endParaRPr lang="en-US" dirty="0"/>
          </a:p>
          <a:p>
            <a:r>
              <a:rPr lang="en-US" dirty="0"/>
              <a:t>∙ Over 300 various health 	indicators</a:t>
            </a:r>
          </a:p>
          <a:p>
            <a:endParaRPr lang="en-US" dirty="0"/>
          </a:p>
          <a:p>
            <a:r>
              <a:rPr lang="en-US" dirty="0"/>
              <a:t>∙ Data of 273 countries</a:t>
            </a:r>
          </a:p>
          <a:p>
            <a:endParaRPr lang="en-US" dirty="0"/>
          </a:p>
          <a:p>
            <a:r>
              <a:rPr lang="en-US" dirty="0"/>
              <a:t>∙ Historical data beginning 	from 1960 </a:t>
            </a:r>
          </a:p>
          <a:p>
            <a:r>
              <a:rPr lang="en-US" dirty="0"/>
              <a:t>	</a:t>
            </a:r>
            <a:r>
              <a:rPr lang="en-US" i="1" dirty="0"/>
              <a:t>(availability varied)</a:t>
            </a:r>
          </a:p>
        </p:txBody>
      </p:sp>
    </p:spTree>
    <p:extLst>
      <p:ext uri="{BB962C8B-B14F-4D97-AF65-F5344CB8AC3E}">
        <p14:creationId xmlns:p14="http://schemas.microsoft.com/office/powerpoint/2010/main" val="1757873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A925A-423F-4663-8B8C-5F732C670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958" y="0"/>
            <a:ext cx="7534237" cy="1507067"/>
          </a:xfrm>
        </p:spPr>
        <p:txBody>
          <a:bodyPr/>
          <a:lstStyle/>
          <a:p>
            <a:pPr algn="ctr"/>
            <a:r>
              <a:rPr lang="en-US" dirty="0"/>
              <a:t>Search for a </a:t>
            </a:r>
            <a:r>
              <a:rPr lang="en-US" strike="sngStrike" dirty="0"/>
              <a:t>cure</a:t>
            </a:r>
            <a:r>
              <a:rPr lang="en-US" dirty="0"/>
              <a:t> disease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372D7-7A99-474F-817F-DFB758079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286" y="748655"/>
            <a:ext cx="7439451" cy="52745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Measles</a:t>
            </a:r>
          </a:p>
          <a:p>
            <a:pPr marL="0" indent="0">
              <a:buNone/>
            </a:pPr>
            <a:endParaRPr lang="en-US" sz="3200" b="1" dirty="0"/>
          </a:p>
          <a:p>
            <a:pPr marL="0" indent="0">
              <a:buNone/>
            </a:pPr>
            <a:r>
              <a:rPr lang="en-US" b="1" dirty="0"/>
              <a:t>∙ Even though a safe and cost-effective vaccine is 	available, in 2018, there were more than 140,000 	measles deaths globally. </a:t>
            </a:r>
            <a:r>
              <a:rPr lang="en-US" b="1" i="1" dirty="0"/>
              <a:t>(WHO)¹</a:t>
            </a:r>
            <a:br>
              <a:rPr lang="en-US" b="1" i="1" dirty="0"/>
            </a:br>
            <a:r>
              <a:rPr lang="en-US" b="1" i="1" dirty="0"/>
              <a:t>	</a:t>
            </a:r>
          </a:p>
          <a:p>
            <a:pPr marL="0" indent="0">
              <a:buNone/>
            </a:pPr>
            <a:r>
              <a:rPr lang="en-US" b="1" dirty="0"/>
              <a:t>∙ Most worldwide deaths occur to children under the age 	of five. </a:t>
            </a:r>
            <a:r>
              <a:rPr lang="en-US" b="1" i="1" dirty="0"/>
              <a:t>(WHO)¹</a:t>
            </a:r>
          </a:p>
          <a:p>
            <a:pPr marL="0" indent="0">
              <a:buNone/>
            </a:pPr>
            <a:r>
              <a:rPr lang="en-US" sz="4000" b="1" i="1" dirty="0"/>
              <a:t>	</a:t>
            </a:r>
            <a:endParaRPr lang="en-US" sz="4000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245F3C-B967-4857-A055-9BAFDBA0997D}"/>
              </a:ext>
            </a:extLst>
          </p:cNvPr>
          <p:cNvSpPr txBox="1"/>
          <p:nvPr/>
        </p:nvSpPr>
        <p:spPr>
          <a:xfrm>
            <a:off x="702527" y="6205654"/>
            <a:ext cx="8302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2"/>
              </a:rPr>
              <a:t>¹https://www.who.int/news-room/fact-sheets/detail/measles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5F1829-4BCB-4D21-8948-9CBA066198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201" y="1452446"/>
            <a:ext cx="3455219" cy="2863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749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B9127-EF52-4E7F-9C27-2E0430297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7910" y="161692"/>
            <a:ext cx="6692319" cy="1071135"/>
          </a:xfrm>
        </p:spPr>
        <p:txBody>
          <a:bodyPr/>
          <a:lstStyle/>
          <a:p>
            <a:r>
              <a:rPr lang="en-US" dirty="0"/>
              <a:t>Questions to investigate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5143A4-84C1-4FCF-B233-280CBAF6F299}"/>
              </a:ext>
            </a:extLst>
          </p:cNvPr>
          <p:cNvSpPr txBox="1"/>
          <p:nvPr/>
        </p:nvSpPr>
        <p:spPr>
          <a:xfrm>
            <a:off x="551985" y="1371600"/>
            <a:ext cx="1043196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Is there a relationship between measles vaccination rates and infant mortality trends in the last decade?</a:t>
            </a:r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Also, do economic trends (measured by Gross National Product (GNP)) coincide with measles vaccination rates in the last decade?</a:t>
            </a:r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Countries to analyze: USA, China, Germany, and Brazil.</a:t>
            </a:r>
          </a:p>
        </p:txBody>
      </p:sp>
    </p:spTree>
    <p:extLst>
      <p:ext uri="{BB962C8B-B14F-4D97-AF65-F5344CB8AC3E}">
        <p14:creationId xmlns:p14="http://schemas.microsoft.com/office/powerpoint/2010/main" val="3193039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89210"/>
            <a:ext cx="8534400" cy="1277433"/>
          </a:xfrm>
        </p:spPr>
        <p:txBody>
          <a:bodyPr/>
          <a:lstStyle/>
          <a:p>
            <a:pPr algn="ctr"/>
            <a:r>
              <a:rPr lang="en-US" dirty="0"/>
              <a:t>Initial Data cleaning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F3140A-E4C1-4F7F-94DE-D626B63DE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5" y="986883"/>
            <a:ext cx="11981945" cy="5866736"/>
          </a:xfrm>
        </p:spPr>
      </p:pic>
    </p:spTree>
    <p:extLst>
      <p:ext uri="{BB962C8B-B14F-4D97-AF65-F5344CB8AC3E}">
        <p14:creationId xmlns:p14="http://schemas.microsoft.com/office/powerpoint/2010/main" val="547014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1071136"/>
          </a:xfrm>
        </p:spPr>
        <p:txBody>
          <a:bodyPr/>
          <a:lstStyle/>
          <a:p>
            <a:pPr algn="ctr"/>
            <a:r>
              <a:rPr lang="en-US" dirty="0"/>
              <a:t>Initial Data cleaning (USA)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35DF15F-88F4-4BC3-9AD5-9D888BF323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09" y="825189"/>
            <a:ext cx="10852982" cy="5967276"/>
          </a:xfrm>
        </p:spPr>
      </p:pic>
    </p:spTree>
    <p:extLst>
      <p:ext uri="{BB962C8B-B14F-4D97-AF65-F5344CB8AC3E}">
        <p14:creationId xmlns:p14="http://schemas.microsoft.com/office/powerpoint/2010/main" val="2174178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1071136"/>
          </a:xfrm>
        </p:spPr>
        <p:txBody>
          <a:bodyPr/>
          <a:lstStyle/>
          <a:p>
            <a:pPr algn="ctr"/>
            <a:r>
              <a:rPr lang="en-US" dirty="0"/>
              <a:t>Initial Data cleaning (USA)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3D65B3-6DAB-4706-8F02-785B9EB67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52678E-13F2-422C-A79A-35C3AB297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3067"/>
            <a:ext cx="12192000" cy="399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49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C8497-65D3-430E-AF84-5A9C926A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120" y="0"/>
            <a:ext cx="8534400" cy="1071136"/>
          </a:xfrm>
        </p:spPr>
        <p:txBody>
          <a:bodyPr/>
          <a:lstStyle/>
          <a:p>
            <a:pPr algn="ctr"/>
            <a:r>
              <a:rPr lang="en-US" dirty="0"/>
              <a:t>Initial Data cleaning (USA)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3D65B3-6DAB-4706-8F02-785B9EB67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52678E-13F2-422C-A79A-35C3AB297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3067"/>
            <a:ext cx="12192000" cy="39918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6CA77E-E70D-46C6-B39B-66ABDF44F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5755"/>
            <a:ext cx="12192000" cy="456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91860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415</TotalTime>
  <Words>330</Words>
  <Application>Microsoft Office PowerPoint</Application>
  <PresentationFormat>Widescreen</PresentationFormat>
  <Paragraphs>69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Century Gothic</vt:lpstr>
      <vt:lpstr>Wingdings 3</vt:lpstr>
      <vt:lpstr>Slice</vt:lpstr>
      <vt:lpstr>To vax or not? A survey of global health indicators</vt:lpstr>
      <vt:lpstr>The current debate</vt:lpstr>
      <vt:lpstr>The data hunt</vt:lpstr>
      <vt:lpstr>Search for a cure disease</vt:lpstr>
      <vt:lpstr>Questions to investigate</vt:lpstr>
      <vt:lpstr>Initial Data cleaning</vt:lpstr>
      <vt:lpstr>Initial Data cleaning (USA)</vt:lpstr>
      <vt:lpstr>Initial Data cleaning (USA)</vt:lpstr>
      <vt:lpstr>Initial Data cleaning (USA)</vt:lpstr>
      <vt:lpstr>Initial Data cleaning (USA)</vt:lpstr>
      <vt:lpstr>Initial Data cleaning (USA)</vt:lpstr>
      <vt:lpstr>Initial Data cleaning (USA)</vt:lpstr>
      <vt:lpstr>Initial Data cleaning (USA)</vt:lpstr>
      <vt:lpstr>Data analysis</vt:lpstr>
      <vt:lpstr>Data Analysis Immunization rates vs infant mortality</vt:lpstr>
      <vt:lpstr>Data analysis GNP and immunization rates</vt:lpstr>
      <vt:lpstr>Immunization and infant mortality correlation</vt:lpstr>
      <vt:lpstr>gnp and Immunization rate correlation</vt:lpstr>
      <vt:lpstr>gnp and Immunization rate correlation</vt:lpstr>
      <vt:lpstr>Conclusions</vt:lpstr>
      <vt:lpstr>Conclusions</vt:lpstr>
      <vt:lpstr>PowerPoint Presentation</vt:lpstr>
      <vt:lpstr>Makes sense – right?</vt:lpstr>
      <vt:lpstr>Questions? Comments?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vax or not? A survey of global health indicators</dc:title>
  <dc:creator>Shuja</dc:creator>
  <cp:lastModifiedBy>Shuja</cp:lastModifiedBy>
  <cp:revision>45</cp:revision>
  <dcterms:created xsi:type="dcterms:W3CDTF">2020-01-11T06:46:17Z</dcterms:created>
  <dcterms:modified xsi:type="dcterms:W3CDTF">2020-01-11T13:42:17Z</dcterms:modified>
</cp:coreProperties>
</file>

<file path=docProps/thumbnail.jpeg>
</file>